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5" r:id="rId1"/>
  </p:sldMasterIdLst>
  <p:sldIdLst>
    <p:sldId id="256" r:id="rId2"/>
    <p:sldId id="260" r:id="rId3"/>
    <p:sldId id="261" r:id="rId4"/>
    <p:sldId id="258" r:id="rId5"/>
    <p:sldId id="262" r:id="rId6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6"/>
  </p:normalViewPr>
  <p:slideViewPr>
    <p:cSldViewPr snapToGrid="0" snapToObjects="1">
      <p:cViewPr varScale="1">
        <p:scale>
          <a:sx n="103" d="100"/>
          <a:sy n="103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053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525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50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42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2673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224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8555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117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000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88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696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40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89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026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0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541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437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2AC24A9-CCB6-4F8D-B8DB-C2F3692CFA5A}" type="datetimeFigureOut">
              <a:rPr lang="en-US" smtClean="0"/>
              <a:t>8/5/20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930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  <p:sldLayoutId id="2147483847" r:id="rId12"/>
    <p:sldLayoutId id="2147483848" r:id="rId13"/>
    <p:sldLayoutId id="2147483849" r:id="rId14"/>
    <p:sldLayoutId id="2147483850" r:id="rId15"/>
    <p:sldLayoutId id="2147483851" r:id="rId16"/>
    <p:sldLayoutId id="214748385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tiff"/><Relationship Id="rId4" Type="http://schemas.openxmlformats.org/officeDocument/2006/relationships/hyperlink" Target="https://medium.com/geoai/integrating-deep-learning-with-gis-70e7c5aa9df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197CF-5489-B041-96E3-2C9A0ED02F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85" y="5387545"/>
            <a:ext cx="12112429" cy="730091"/>
          </a:xfrm>
        </p:spPr>
        <p:txBody>
          <a:bodyPr anchor="b"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  <a:latin typeface="Comic Sans MS" panose="030F0902030302020204" pitchFamily="66" charset="0"/>
                <a:cs typeface="Arial" panose="020B0604020202020204" pitchFamily="34" charset="0"/>
              </a:rPr>
              <a:t>Introduction to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62AFE7-8629-6F40-9292-A28273BAF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684108" cy="517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13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B0A0C7-FDAC-B141-9CBF-06C751FEC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0558" y="325396"/>
            <a:ext cx="7467128" cy="724928"/>
          </a:xfrm>
        </p:spPr>
        <p:txBody>
          <a:bodyPr>
            <a:normAutofit fontScale="90000"/>
          </a:bodyPr>
          <a:lstStyle/>
          <a:p>
            <a:pPr algn="l"/>
            <a:r>
              <a:rPr lang="en-US" cap="none" dirty="0">
                <a:solidFill>
                  <a:schemeClr val="tx1"/>
                </a:solidFill>
              </a:rPr>
              <a:t>Traditional vs ML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A816B0-FD6E-A34F-A3D5-2724A929B5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08" t="16165" r="8314" b="7020"/>
          <a:stretch/>
        </p:blipFill>
        <p:spPr>
          <a:xfrm>
            <a:off x="114304" y="1586345"/>
            <a:ext cx="5815442" cy="368531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3B2FF3-5976-DB40-9143-D4A14E1E0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89" t="27258" r="16165" b="8828"/>
          <a:stretch/>
        </p:blipFill>
        <p:spPr>
          <a:xfrm>
            <a:off x="6096000" y="1586623"/>
            <a:ext cx="5981696" cy="368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47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B0A0C7-FDAC-B141-9CBF-06C751FEC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0558" y="325396"/>
            <a:ext cx="7467128" cy="724928"/>
          </a:xfrm>
        </p:spPr>
        <p:txBody>
          <a:bodyPr>
            <a:normAutofit fontScale="90000"/>
          </a:bodyPr>
          <a:lstStyle/>
          <a:p>
            <a:pPr algn="l"/>
            <a:r>
              <a:rPr lang="en-US" cap="none" dirty="0">
                <a:solidFill>
                  <a:schemeClr val="tx1"/>
                </a:solidFill>
              </a:rPr>
              <a:t>Machine Learning Types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9EB405-5D5A-7E43-86D5-A993D3E8F0B6}"/>
              </a:ext>
            </a:extLst>
          </p:cNvPr>
          <p:cNvSpPr txBox="1"/>
          <p:nvPr/>
        </p:nvSpPr>
        <p:spPr>
          <a:xfrm>
            <a:off x="4603208" y="1847475"/>
            <a:ext cx="2440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Machine Learning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CC6FC8-0A30-A948-B955-1E2298EDAAA8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3745856" y="2216807"/>
            <a:ext cx="1964388" cy="10275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163F18C-3E2C-D648-A4F6-4EAD07433776}"/>
              </a:ext>
            </a:extLst>
          </p:cNvPr>
          <p:cNvCxnSpPr>
            <a:cxnSpLocks/>
          </p:cNvCxnSpPr>
          <p:nvPr/>
        </p:nvCxnSpPr>
        <p:spPr>
          <a:xfrm>
            <a:off x="5710242" y="2216807"/>
            <a:ext cx="2037443" cy="10275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11C9DF1-68CC-E74B-97EB-0C087C164140}"/>
              </a:ext>
            </a:extLst>
          </p:cNvPr>
          <p:cNvSpPr txBox="1"/>
          <p:nvPr/>
        </p:nvSpPr>
        <p:spPr>
          <a:xfrm>
            <a:off x="2984269" y="3244334"/>
            <a:ext cx="1523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Supervised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EB4242-8B5C-BE4F-91AF-694FE8ED7868}"/>
              </a:ext>
            </a:extLst>
          </p:cNvPr>
          <p:cNvSpPr txBox="1"/>
          <p:nvPr/>
        </p:nvSpPr>
        <p:spPr>
          <a:xfrm>
            <a:off x="6827402" y="3244334"/>
            <a:ext cx="20249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Reinforcement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6D3B9EF-C0E9-B848-952A-A9B633BA5AB5}"/>
              </a:ext>
            </a:extLst>
          </p:cNvPr>
          <p:cNvCxnSpPr>
            <a:cxnSpLocks/>
          </p:cNvCxnSpPr>
          <p:nvPr/>
        </p:nvCxnSpPr>
        <p:spPr>
          <a:xfrm>
            <a:off x="5710241" y="2223734"/>
            <a:ext cx="0" cy="1053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CA050F9-3937-2D43-B5E0-EA29D9A653B3}"/>
              </a:ext>
            </a:extLst>
          </p:cNvPr>
          <p:cNvSpPr txBox="1"/>
          <p:nvPr/>
        </p:nvSpPr>
        <p:spPr>
          <a:xfrm>
            <a:off x="4881328" y="3253858"/>
            <a:ext cx="1819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Unsupervised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514EC56-6F70-AD40-A73A-152452210A31}"/>
              </a:ext>
            </a:extLst>
          </p:cNvPr>
          <p:cNvCxnSpPr>
            <a:cxnSpLocks/>
          </p:cNvCxnSpPr>
          <p:nvPr/>
        </p:nvCxnSpPr>
        <p:spPr>
          <a:xfrm flipH="1">
            <a:off x="2843680" y="3653680"/>
            <a:ext cx="836456" cy="9875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282C522-4167-BA4F-9AAF-BCE0A96346A3}"/>
              </a:ext>
            </a:extLst>
          </p:cNvPr>
          <p:cNvCxnSpPr>
            <a:cxnSpLocks/>
          </p:cNvCxnSpPr>
          <p:nvPr/>
        </p:nvCxnSpPr>
        <p:spPr>
          <a:xfrm>
            <a:off x="3680133" y="3660607"/>
            <a:ext cx="695864" cy="9805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9E7B1A9-EB1B-FC4E-A6B1-50C2B934D894}"/>
              </a:ext>
            </a:extLst>
          </p:cNvPr>
          <p:cNvSpPr txBox="1"/>
          <p:nvPr/>
        </p:nvSpPr>
        <p:spPr>
          <a:xfrm>
            <a:off x="1774453" y="4641193"/>
            <a:ext cx="1805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Classification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887146-0E03-2C4E-A93F-F4B97F18E3E8}"/>
              </a:ext>
            </a:extLst>
          </p:cNvPr>
          <p:cNvSpPr txBox="1"/>
          <p:nvPr/>
        </p:nvSpPr>
        <p:spPr>
          <a:xfrm>
            <a:off x="3587487" y="4641193"/>
            <a:ext cx="14991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Regression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A0A0464-5775-1642-96CD-150605FCCD7B}"/>
              </a:ext>
            </a:extLst>
          </p:cNvPr>
          <p:cNvCxnSpPr>
            <a:cxnSpLocks/>
          </p:cNvCxnSpPr>
          <p:nvPr/>
        </p:nvCxnSpPr>
        <p:spPr>
          <a:xfrm>
            <a:off x="5710241" y="3613666"/>
            <a:ext cx="0" cy="1053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16FD35A-0774-3C45-84D4-875CC4CEB2D3}"/>
              </a:ext>
            </a:extLst>
          </p:cNvPr>
          <p:cNvSpPr txBox="1"/>
          <p:nvPr/>
        </p:nvSpPr>
        <p:spPr>
          <a:xfrm>
            <a:off x="5117772" y="4641193"/>
            <a:ext cx="1410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4134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9" grpId="0"/>
      <p:bldP spid="20" grpId="0"/>
      <p:bldP spid="30" grpId="0"/>
      <p:bldP spid="39" grpId="0"/>
      <p:bldP spid="40" grpId="0"/>
      <p:bldP spid="4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B0A0C7-FDAC-B141-9CBF-06C751FEC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0558" y="325396"/>
            <a:ext cx="7467128" cy="724928"/>
          </a:xfrm>
        </p:spPr>
        <p:txBody>
          <a:bodyPr>
            <a:normAutofit fontScale="90000"/>
          </a:bodyPr>
          <a:lstStyle/>
          <a:p>
            <a:pPr algn="l"/>
            <a:r>
              <a:rPr lang="en-US" cap="none" dirty="0">
                <a:solidFill>
                  <a:schemeClr val="tx1"/>
                </a:solidFill>
              </a:rPr>
              <a:t>Use cases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2DDF94-9B12-6341-AB07-3DA91BD665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493818" y="1454726"/>
            <a:ext cx="4029363" cy="29811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48DD12-5BAD-EB40-9EB5-16A835CD9F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24" t="44612" r="15065" b="27156"/>
          <a:stretch/>
        </p:blipFill>
        <p:spPr>
          <a:xfrm>
            <a:off x="2493818" y="4435920"/>
            <a:ext cx="7204363" cy="18149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D08970-1B7C-AF4A-AE2B-200204A00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3181" y="1454726"/>
            <a:ext cx="3175000" cy="2981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471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B0A0C7-FDAC-B141-9CBF-06C751FEC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0558" y="325396"/>
            <a:ext cx="10733806" cy="724928"/>
          </a:xfrm>
        </p:spPr>
        <p:txBody>
          <a:bodyPr>
            <a:normAutofit fontScale="90000"/>
          </a:bodyPr>
          <a:lstStyle/>
          <a:p>
            <a:pPr algn="l"/>
            <a:r>
              <a:rPr lang="en-US" cap="none" dirty="0">
                <a:solidFill>
                  <a:schemeClr val="tx1"/>
                </a:solidFill>
              </a:rPr>
              <a:t>Geographic Information Systems (GIS)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F4D4F7-3F27-1D46-BDD2-D0EE95B1B33E}"/>
              </a:ext>
            </a:extLst>
          </p:cNvPr>
          <p:cNvSpPr txBox="1"/>
          <p:nvPr/>
        </p:nvSpPr>
        <p:spPr>
          <a:xfrm>
            <a:off x="280558" y="1371023"/>
            <a:ext cx="11689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</a:rPr>
              <a:t>A  computer system for capturing, storing, checking, and displaying data related to positions on Earth's surface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526561-B447-6840-A9BE-E03F46C99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82" y="2825751"/>
            <a:ext cx="3822700" cy="2425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605BCA-3607-A142-95FA-C7C219171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618" y="2825751"/>
            <a:ext cx="3822700" cy="24257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023D87B-09D6-5044-A05F-A5CB3949E65F}"/>
              </a:ext>
            </a:extLst>
          </p:cNvPr>
          <p:cNvSpPr/>
          <p:nvPr/>
        </p:nvSpPr>
        <p:spPr>
          <a:xfrm>
            <a:off x="4294909" y="6519446"/>
            <a:ext cx="78970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4"/>
              </a:rPr>
              <a:t>https://medium.com/geoai/integrating-deep-learning-with-gis-70e7c5aa9dfe</a:t>
            </a:r>
            <a:endParaRPr lang="en-US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7E985F3-687E-9A42-8548-F6AE75837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3454" y="2825751"/>
            <a:ext cx="38227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112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A07D788-9235-5C41-B815-26B9A48BB509}"/>
              </a:ext>
            </a:extLst>
          </p:cNvPr>
          <p:cNvSpPr txBox="1"/>
          <p:nvPr/>
        </p:nvSpPr>
        <p:spPr>
          <a:xfrm>
            <a:off x="4256809" y="3013501"/>
            <a:ext cx="36783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15326203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{A2AD98A6-85F5-8E4A-87ED-6A8A45F290D4}tf10001063</Template>
  <TotalTime>739</TotalTime>
  <Words>57</Words>
  <Application>Microsoft Macintosh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</vt:lpstr>
      <vt:lpstr>Century Gothic</vt:lpstr>
      <vt:lpstr>Comic Sans MS</vt:lpstr>
      <vt:lpstr>Mesh</vt:lpstr>
      <vt:lpstr>Introduction to Machine Learning</vt:lpstr>
      <vt:lpstr>Traditional vs ML</vt:lpstr>
      <vt:lpstr>Machine Learning Types</vt:lpstr>
      <vt:lpstr>Use cases</vt:lpstr>
      <vt:lpstr>Geographic Information Systems (GIS)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Agarwal, Chirag</dc:creator>
  <cp:lastModifiedBy>Agarwal, Chirag</cp:lastModifiedBy>
  <cp:revision>36</cp:revision>
  <dcterms:created xsi:type="dcterms:W3CDTF">2020-08-04T22:31:19Z</dcterms:created>
  <dcterms:modified xsi:type="dcterms:W3CDTF">2020-08-05T11:34:19Z</dcterms:modified>
</cp:coreProperties>
</file>

<file path=docProps/thumbnail.jpeg>
</file>